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3" r:id="rId1"/>
  </p:sldMasterIdLst>
  <p:notesMasterIdLst>
    <p:notesMasterId r:id="rId48"/>
  </p:notesMasterIdLst>
  <p:sldIdLst>
    <p:sldId id="256" r:id="rId2"/>
    <p:sldId id="264" r:id="rId3"/>
    <p:sldId id="408" r:id="rId4"/>
    <p:sldId id="257" r:id="rId5"/>
    <p:sldId id="265" r:id="rId6"/>
    <p:sldId id="409" r:id="rId7"/>
    <p:sldId id="410" r:id="rId8"/>
    <p:sldId id="394" r:id="rId9"/>
    <p:sldId id="266" r:id="rId10"/>
    <p:sldId id="395" r:id="rId11"/>
    <p:sldId id="396" r:id="rId12"/>
    <p:sldId id="407" r:id="rId13"/>
    <p:sldId id="412" r:id="rId14"/>
    <p:sldId id="414" r:id="rId15"/>
    <p:sldId id="413" r:id="rId16"/>
    <p:sldId id="427" r:id="rId17"/>
    <p:sldId id="267" r:id="rId18"/>
    <p:sldId id="268" r:id="rId19"/>
    <p:sldId id="393" r:id="rId20"/>
    <p:sldId id="411" r:id="rId21"/>
    <p:sldId id="415" r:id="rId22"/>
    <p:sldId id="416" r:id="rId23"/>
    <p:sldId id="417" r:id="rId24"/>
    <p:sldId id="420" r:id="rId25"/>
    <p:sldId id="380" r:id="rId26"/>
    <p:sldId id="400" r:id="rId27"/>
    <p:sldId id="397" r:id="rId28"/>
    <p:sldId id="398" r:id="rId29"/>
    <p:sldId id="399" r:id="rId30"/>
    <p:sldId id="428" r:id="rId31"/>
    <p:sldId id="429" r:id="rId32"/>
    <p:sldId id="357" r:id="rId33"/>
    <p:sldId id="421" r:id="rId34"/>
    <p:sldId id="422" r:id="rId35"/>
    <p:sldId id="424" r:id="rId36"/>
    <p:sldId id="423" r:id="rId37"/>
    <p:sldId id="382" r:id="rId38"/>
    <p:sldId id="401" r:id="rId39"/>
    <p:sldId id="402" r:id="rId40"/>
    <p:sldId id="426" r:id="rId41"/>
    <p:sldId id="425" r:id="rId42"/>
    <p:sldId id="383" r:id="rId43"/>
    <p:sldId id="403" r:id="rId44"/>
    <p:sldId id="404" r:id="rId45"/>
    <p:sldId id="405" r:id="rId46"/>
    <p:sldId id="40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7860-C174-4F70-AEA1-457F18BE910A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7BC9A-FF72-449D-975C-9738C44A09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8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BC9A-FF72-449D-975C-9738C44A090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4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41EC2-90C2-46D8-84B5-C6B90E63D117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7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22BE-3747-43E3-9F36-0E3B2C353D1D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9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3191-6BCC-4B6A-98C2-EAE5423EF50D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690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3D56-B603-4DC7-A7F7-AA79704FA9C0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4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B610-2631-43E6-9111-17DA188620A0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119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F6E4-3C1F-4768-AF42-0ACD4727B4A6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42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17C7-734D-4978-ABE1-8A07EF8B5363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17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58D9-11CB-438B-9F02-444539EFBB6D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7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9E5F-0950-4EDC-B870-95A00EA05756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A4331FC-BD3A-4A0F-BBC6-94976EC293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7B4A-56F7-4B65-8444-489F91860828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9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AD4B-72D1-44E0-BCE4-72660EDF49F3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6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03176-9F21-427C-87AC-3A9B8EDD177C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5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3C9A-A0F3-46E4-A9C1-DAF6F5E40521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7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741-F3EA-4990-8EFD-58F350FA99EB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5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2A2D-EF81-4C4F-90EF-94DBC4669B8B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3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FE0-0DB5-400F-8B51-51C8A5181C7E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8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18077-BD52-485C-965A-F8D882CE4378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CSS 2104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A4331FC-BD3A-4A0F-BBC6-94976EC29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357F-80C2-B8F1-34F7-6FDFB39A6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426" y="925131"/>
            <a:ext cx="7766936" cy="16463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Organization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9B925-CA4D-F4B2-9ADF-6FC08E7C1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2993" y="3011399"/>
            <a:ext cx="9026013" cy="3300909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solidFill>
                  <a:schemeClr val="tx1"/>
                </a:solidFill>
              </a:rPr>
              <a:t>CA = WHAT ( First we use ARCHITECTURE while designing computer )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</a:rPr>
              <a:t>CO = HOW ( We use ORGANISATION after deciding Architecture )</a:t>
            </a:r>
          </a:p>
          <a:p>
            <a:pPr algn="just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Carl Hamacher, Zvonko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Vranesic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Safwat Zaky, Computer Organization and Embedded Systems, (6e), McGraw Hill Publication, 2017.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5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CB1A-6009-E10E-9453-3C4E4956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305"/>
            <a:ext cx="8596668" cy="1320800"/>
          </a:xfrm>
        </p:spPr>
        <p:txBody>
          <a:bodyPr/>
          <a:lstStyle/>
          <a:p>
            <a:r>
              <a:rPr lang="en-US" dirty="0"/>
              <a:t>Instruction Set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1C7AB-2B70-D665-CB3B-72B6ED36A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9647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ISA is </a:t>
            </a:r>
            <a:r>
              <a:rPr lang="en-US" sz="2400" dirty="0">
                <a:highlight>
                  <a:srgbClr val="00FFFF"/>
                </a:highlight>
              </a:rPr>
              <a:t>the interface between software and hardware.</a:t>
            </a:r>
          </a:p>
          <a:p>
            <a:r>
              <a:rPr lang="en-US" sz="2400" dirty="0"/>
              <a:t>It defines what the processor can do from a programmer’s perspective.</a:t>
            </a:r>
          </a:p>
          <a:p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Every CPU has its own ISA (e.g., x86, ARM, RISC-V, MIPS).</a:t>
            </a:r>
          </a:p>
          <a:p>
            <a:r>
              <a:rPr lang="en-US" sz="2400" dirty="0">
                <a:highlight>
                  <a:srgbClr val="FFFF00"/>
                </a:highlight>
              </a:rPr>
              <a:t> Think of it as the language the CPU understands.</a:t>
            </a:r>
          </a:p>
          <a:p>
            <a:endParaRPr lang="en-IN" sz="2400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2561D-42AD-5A46-5F87-958C5C15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869DA-0EAF-504F-DA03-620AEF96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315DC-0314-79E3-FE89-6EFF01E72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95422"/>
              </p:ext>
            </p:extLst>
          </p:nvPr>
        </p:nvGraphicFramePr>
        <p:xfrm>
          <a:off x="1797844" y="4663439"/>
          <a:ext cx="6598904" cy="2194560"/>
        </p:xfrm>
        <a:graphic>
          <a:graphicData uri="http://schemas.openxmlformats.org/drawingml/2006/table">
            <a:tbl>
              <a:tblPr/>
              <a:tblGrid>
                <a:gridCol w="1827657">
                  <a:extLst>
                    <a:ext uri="{9D8B030D-6E8A-4147-A177-3AD203B41FA5}">
                      <a16:colId xmlns:a16="http://schemas.microsoft.com/office/drawing/2014/main" val="4077345751"/>
                    </a:ext>
                  </a:extLst>
                </a:gridCol>
                <a:gridCol w="4771247">
                  <a:extLst>
                    <a:ext uri="{9D8B030D-6E8A-4147-A177-3AD203B41FA5}">
                      <a16:colId xmlns:a16="http://schemas.microsoft.com/office/drawing/2014/main" val="662674038"/>
                    </a:ext>
                  </a:extLst>
                </a:gridCol>
              </a:tblGrid>
              <a:tr h="359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Used 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247497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x86 / x86-64 -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Intel &amp; AMD desktop/laptop CPUs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80691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ARM -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Mobile devices, embedded systems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26597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RISC-V - 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Modern open-source processors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61863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MIPS -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Educational and embedded systems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335146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971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9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ECC9-5DA9-11A6-98DB-94C255E81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9"/>
            <a:ext cx="9762066" cy="591073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What does ISA include?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Instruction Set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List of all machine-level instructions the processor can execute.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Example instructions: </a:t>
            </a:r>
            <a:r>
              <a:rPr lang="en-US" dirty="0">
                <a:latin typeface="Courier New" panose="02070309020205020404" pitchFamily="49" charset="0"/>
              </a:rPr>
              <a:t>ADD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</a:rPr>
              <a:t>SUB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</a:rPr>
              <a:t>MUL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</a:rPr>
              <a:t>LOAD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</a:rPr>
              <a:t>STORE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</a:rPr>
              <a:t>JUMP</a:t>
            </a:r>
            <a:r>
              <a:rPr lang="en-US" dirty="0"/>
              <a:t>, etc.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Operand Addressing Methods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Rules for how instructions access data (operands).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Common addressing modes: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>
                <a:highlight>
                  <a:srgbClr val="00FFFF"/>
                </a:highlight>
              </a:rPr>
              <a:t>Immediate addressing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/>
              <a:t>→ Operand is inside the instruction (</a:t>
            </a:r>
            <a:r>
              <a:rPr lang="en-US" dirty="0">
                <a:latin typeface="Courier New" panose="02070309020205020404" pitchFamily="49" charset="0"/>
              </a:rPr>
              <a:t>MOV R1, #5</a:t>
            </a:r>
            <a:r>
              <a:rPr lang="en-US" dirty="0"/>
              <a:t>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>
                <a:highlight>
                  <a:srgbClr val="00FFFF"/>
                </a:highlight>
              </a:rPr>
              <a:t>Register addressing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/>
              <a:t>→ Operand is in a register (</a:t>
            </a:r>
            <a:r>
              <a:rPr lang="en-US" dirty="0">
                <a:latin typeface="Courier New" panose="02070309020205020404" pitchFamily="49" charset="0"/>
              </a:rPr>
              <a:t>ADD R1, R2</a:t>
            </a:r>
            <a:r>
              <a:rPr lang="en-US" dirty="0"/>
              <a:t>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>
                <a:highlight>
                  <a:srgbClr val="00FFFF"/>
                </a:highlight>
              </a:rPr>
              <a:t>Direct addressing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/>
              <a:t>→ Operand is in memory at a specific address (</a:t>
            </a:r>
            <a:r>
              <a:rPr lang="en-US" dirty="0">
                <a:latin typeface="Courier New" panose="02070309020205020404" pitchFamily="49" charset="0"/>
              </a:rPr>
              <a:t>LOAD R1, [1000]</a:t>
            </a:r>
            <a:r>
              <a:rPr lang="en-US" dirty="0"/>
              <a:t>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>
                <a:highlight>
                  <a:srgbClr val="00FFFF"/>
                </a:highlight>
              </a:rPr>
              <a:t>Indirect addressing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/>
              <a:t>→ Address of operand is stored in a register (</a:t>
            </a:r>
            <a:r>
              <a:rPr lang="en-US" dirty="0">
                <a:latin typeface="Courier New" panose="02070309020205020404" pitchFamily="49" charset="0"/>
              </a:rPr>
              <a:t>LOAD R1, [R2]</a:t>
            </a:r>
            <a:r>
              <a:rPr lang="en-US" dirty="0"/>
              <a:t>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Types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What kind of data can be processed? (integers, floats, characters, etc.)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Registers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Number, type, and purpose of processor registers (general-purpose, special-purpose).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🔹 Why is ISA Important?</a:t>
            </a:r>
          </a:p>
          <a:p>
            <a:r>
              <a:rPr lang="en-US" dirty="0"/>
              <a:t>For Programmers: Defines what instructions they can use when writing assembly code.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FF2B9-B8DF-366E-CBF6-105C4193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D426A-154A-9576-C110-F3A890B1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63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4143-3F8B-0AF1-B8F2-9447BD36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A08DB-69E5-4E09-BE99-3DB3D291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DE908-A39D-1C99-563C-3093D40AF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D4F8F-6062-31A2-4626-A39EE3C4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BA8D-D386-3409-8190-21ADBDE8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609600"/>
            <a:ext cx="3238952" cy="5382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96FFAA-DE08-3931-7E45-95CD059E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971" y="609600"/>
            <a:ext cx="6963747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8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5174-78A7-7AD3-2DDC-A1D53C2D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E212-34C9-C455-7E23-59FFFE669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44876"/>
            <a:ext cx="8596668" cy="3396485"/>
          </a:xfrm>
        </p:spPr>
        <p:txBody>
          <a:bodyPr/>
          <a:lstStyle/>
          <a:p>
            <a:r>
              <a:rPr lang="en-IN" dirty="0"/>
              <a:t>Addressing can be classified in 2 ways: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82741-7C25-D4E7-4CFD-39855471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B7631-5FCD-DD29-3DE1-E606B312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17100-032C-304E-4EBA-442C245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609599"/>
            <a:ext cx="8221222" cy="1928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C565F-02FA-5DDF-0F1E-0C78AA1CD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181271"/>
            <a:ext cx="7178640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0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17EB-2369-7A07-89BB-7E01F639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6F9CA-0837-A5C5-2DD9-82856B4BC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BFC4A-4801-4655-9723-A7B514FF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EFB9F-3D50-4D49-3CCC-7DD26301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6A55D-8F5D-A86C-1E10-AF2CCD00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8" y="609600"/>
            <a:ext cx="8596668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0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BCAA2DB-8C04-6A74-8747-2B1F7BA7D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965305"/>
              </p:ext>
            </p:extLst>
          </p:nvPr>
        </p:nvGraphicFramePr>
        <p:xfrm>
          <a:off x="490520" y="528233"/>
          <a:ext cx="11052550" cy="5779931"/>
        </p:xfrm>
        <a:graphic>
          <a:graphicData uri="http://schemas.openxmlformats.org/drawingml/2006/table">
            <a:tbl>
              <a:tblPr/>
              <a:tblGrid>
                <a:gridCol w="1446435">
                  <a:extLst>
                    <a:ext uri="{9D8B030D-6E8A-4147-A177-3AD203B41FA5}">
                      <a16:colId xmlns:a16="http://schemas.microsoft.com/office/drawing/2014/main" val="1887894164"/>
                    </a:ext>
                  </a:extLst>
                </a:gridCol>
                <a:gridCol w="3824748">
                  <a:extLst>
                    <a:ext uri="{9D8B030D-6E8A-4147-A177-3AD203B41FA5}">
                      <a16:colId xmlns:a16="http://schemas.microsoft.com/office/drawing/2014/main" val="4108194831"/>
                    </a:ext>
                  </a:extLst>
                </a:gridCol>
                <a:gridCol w="2408903">
                  <a:extLst>
                    <a:ext uri="{9D8B030D-6E8A-4147-A177-3AD203B41FA5}">
                      <a16:colId xmlns:a16="http://schemas.microsoft.com/office/drawing/2014/main" val="3892041873"/>
                    </a:ext>
                  </a:extLst>
                </a:gridCol>
                <a:gridCol w="3372464">
                  <a:extLst>
                    <a:ext uri="{9D8B030D-6E8A-4147-A177-3AD203B41FA5}">
                      <a16:colId xmlns:a16="http://schemas.microsoft.com/office/drawing/2014/main" val="1271099438"/>
                    </a:ext>
                  </a:extLst>
                </a:gridCol>
              </a:tblGrid>
              <a:tr h="2807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highlight>
                            <a:srgbClr val="FFFF00"/>
                          </a:highlight>
                        </a:rPr>
                        <a:t>Addressing Mode</a:t>
                      </a:r>
                      <a:endParaRPr lang="en-IN" sz="2000" dirty="0">
                        <a:highlight>
                          <a:srgbClr val="FFFF00"/>
                        </a:highlight>
                      </a:endParaRP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Description</a:t>
                      </a:r>
                      <a:endParaRPr lang="en-IN" sz="200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Example</a:t>
                      </a:r>
                      <a:endParaRPr lang="en-IN" sz="200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Explanation</a:t>
                      </a:r>
                      <a:endParaRPr lang="en-IN" sz="200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55061"/>
                  </a:ext>
                </a:extLst>
              </a:tr>
              <a:tr h="7018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Immediate</a:t>
                      </a:r>
                      <a:endParaRPr lang="en-IN" sz="2000" dirty="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Operand is part of the instruction itself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Courier New" panose="02070309020205020404" pitchFamily="49" charset="0"/>
                        </a:rPr>
                        <a:t>MOV R1, #5</a:t>
                      </a:r>
                      <a:endParaRPr lang="en-IN" sz="200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The value 5 is directly in the instruction.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485531"/>
                  </a:ext>
                </a:extLst>
              </a:tr>
              <a:tr h="7018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Register</a:t>
                      </a:r>
                      <a:endParaRPr lang="en-IN" sz="200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Operand is in a CPU register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Courier New" panose="02070309020205020404" pitchFamily="49" charset="0"/>
                        </a:rPr>
                        <a:t>ADD R1, R2</a:t>
                      </a:r>
                      <a:endParaRPr lang="en-IN" sz="2000" dirty="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CPU adds values stored in registers R1 and R2.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84909"/>
                  </a:ext>
                </a:extLst>
              </a:tr>
              <a:tr h="7018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Direct</a:t>
                      </a:r>
                      <a:endParaRPr lang="en-IN" sz="2000" dirty="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Instruction specifies the exact memory address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Courier New" panose="02070309020205020404" pitchFamily="49" charset="0"/>
                        </a:rPr>
                        <a:t>LOAD R1, 5000</a:t>
                      </a:r>
                      <a:endParaRPr lang="en-IN" sz="2000" dirty="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Load data from memory address 5000 directly.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791779"/>
                  </a:ext>
                </a:extLst>
              </a:tr>
              <a:tr h="1122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Indirect</a:t>
                      </a:r>
                      <a:endParaRPr lang="en-IN" sz="200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Instruction specifies a memory location containing the address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Courier New" panose="02070309020205020404" pitchFamily="49" charset="0"/>
                        </a:rPr>
                        <a:t>LOAD R1, [R2]</a:t>
                      </a:r>
                      <a:endParaRPr lang="en-IN" sz="2000" dirty="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R2 contains the address where the actual data is stored.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576665"/>
                  </a:ext>
                </a:extLst>
              </a:tr>
              <a:tr h="767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Indexed</a:t>
                      </a:r>
                      <a:endParaRPr lang="en-IN" sz="200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Effective address = base address + index register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Courier New" panose="02070309020205020404" pitchFamily="49" charset="0"/>
                        </a:rPr>
                        <a:t>LOAD R1,100(R2)</a:t>
                      </a:r>
                      <a:endParaRPr lang="en-IN" sz="2000" dirty="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Useful for accessing array elements.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893504"/>
                  </a:ext>
                </a:extLst>
              </a:tr>
              <a:tr h="1122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Relative</a:t>
                      </a:r>
                      <a:endParaRPr lang="en-IN" sz="200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Effective address = PC (program counter) + offset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Courier New" panose="02070309020205020404" pitchFamily="49" charset="0"/>
                        </a:rPr>
                        <a:t>JMP +10</a:t>
                      </a:r>
                      <a:endParaRPr lang="en-IN" sz="2000"/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Useful for branching to instructions relative to current PC.</a:t>
                      </a:r>
                    </a:p>
                  </a:txBody>
                  <a:tcPr marL="51072" marR="51072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92225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4C19E-12D1-610B-B39C-560DE316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9489" y="5943039"/>
            <a:ext cx="683339" cy="365125"/>
          </a:xfrm>
        </p:spPr>
        <p:txBody>
          <a:bodyPr/>
          <a:lstStyle/>
          <a:p>
            <a:fld id="{6A4331FC-BD3A-4A0F-BBC6-94976EC2931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34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0169-9074-DCDA-014F-7B4AEAEC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FF3E6-3D3C-199C-674B-FB932D9DB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761DB-883C-147F-3BA9-F8B11230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49332-C6DD-E686-BBAA-12F965EA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AB757-338C-C7FC-B463-74B7EDA66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52048"/>
            <a:ext cx="9764524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C8E2-4144-56E1-CB24-9960FAD4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Locations and Addresses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7A739-A079-7572-BF4D-211DC5FD8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memory consists of many millions of storage </a:t>
            </a:r>
            <a:r>
              <a:rPr lang="en-US" sz="2400" i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lang="en-US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each of which can store a </a:t>
            </a:r>
            <a:r>
              <a:rPr lang="en-US" sz="2400" i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bit </a:t>
            </a:r>
            <a:r>
              <a:rPr lang="en-US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 information having the value 0 or 1.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a single bit represents a very small amount of information, bits are seldom handled individually.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usual approach is to deal with them in groups of fixed size.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purpose, the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memory is organized so that a group of n bits can be stored or retrieved in a single, basic operation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Each group of n bits is referred to as a word of information, and n is called the word length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A0CFE-79E4-3E4C-A372-F4180E6D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B2D71-78B3-CA6B-6C09-A3EEB305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3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E30F0-A1F4-94BE-7A64-4DD6A577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64" y="451514"/>
            <a:ext cx="8596668" cy="95274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memory of a computer can be schematically represented as a collection of words, as shown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0F358-6968-D75F-AE4E-377E28B7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A9073-17A4-346A-42A1-56695F10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2473D-524F-6378-B76A-C3BD4BDA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987" y="1404258"/>
            <a:ext cx="4715818" cy="53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7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B12AE-40C5-0D33-BC77-72FF0210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42675"/>
            <a:ext cx="8596668" cy="223723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computers have word lengths that typically range from 16 to 64 bits. </a:t>
            </a:r>
          </a:p>
          <a:p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the word length of a computer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32 bits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single word can store a 32-bit signed number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or four ASCII-encoded characters, each occupying 8 bits, as shown</a:t>
            </a:r>
          </a:p>
          <a:p>
            <a:endParaRPr lang="en-US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F5A02-B13E-A556-051D-BBB909C88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43033-B406-052C-C48A-843B1A64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F4C3D-E261-4F03-D9AD-473A13D6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64" y="2812026"/>
            <a:ext cx="6462399" cy="373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2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DF97C-797E-44D3-8E2F-BB36F2E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2" y="150684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Introduction- ISA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499E5-E6F1-44FF-E349-F4722CE8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1075" y="59542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A4331FC-BD3A-4A0F-BBC6-94976EC29315}" type="slidenum">
              <a:rPr lang="en-US" sz="1200" smtClean="0"/>
              <a:pPr>
                <a:spcAft>
                  <a:spcPts val="600"/>
                </a:spcAft>
              </a:pPr>
              <a:t>2</a:t>
            </a:fld>
            <a:endParaRPr lang="en-US" sz="1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2A77-2DFB-40DC-805A-171CA93BA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65" y="767541"/>
            <a:ext cx="10900670" cy="3880773"/>
          </a:xfrm>
        </p:spPr>
        <p:txBody>
          <a:bodyPr>
            <a:noAutofit/>
          </a:bodyPr>
          <a:lstStyle/>
          <a:p>
            <a:r>
              <a:rPr lang="en-US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Computer 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refers to those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attributes of a system visible to a programmer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those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attributes that have a direct impact on the logical execution of a program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instruction sets, the number of bits used to represent various datatypes, I/O mechanisms and techniques for addressing memory.</a:t>
            </a:r>
          </a:p>
          <a:p>
            <a:pPr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</a:t>
            </a:r>
            <a:r>
              <a:rPr 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logical structure and functional behavior of a computer system as seen by the programmer</a:t>
            </a:r>
          </a:p>
          <a:p>
            <a:pPr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Concerned with </a:t>
            </a:r>
            <a:r>
              <a:rPr 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the system does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Computer Organization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refers to the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operational units and their interconnections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realize the architectural specifications.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How the system is built to implement architecture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hardware details transparent to the programmer, such as control signals, interfaces between the computer and the peripherals; and the memory     technology used.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Concerned with  </a:t>
            </a:r>
            <a:r>
              <a:rPr lang="en-US" sz="2400" dirty="0">
                <a:highlight>
                  <a:srgbClr val="FFFF00"/>
                </a:highlight>
              </a:rPr>
              <a:t>How the system </a:t>
            </a:r>
            <a:r>
              <a:rPr lang="en-US" sz="2400" b="1" dirty="0">
                <a:highlight>
                  <a:srgbClr val="FFFF00"/>
                </a:highlight>
              </a:rPr>
              <a:t>does it</a:t>
            </a:r>
            <a:endParaRPr lang="en-US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DD2-53C6-C8FC-CF20-857287B3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D8F6A-88EE-0F5C-F3DD-C51F7BDA9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201265"/>
            <a:ext cx="8596668" cy="84009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32 bit is represented using 4 bytes and group of 4 bytes form a word so using word addressing we can access all 4 bytes at a time i.e. all 32 bits at a time but can’t access individually single bytes (and 8 bit group)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DD5FA-5CCB-C5B6-D18F-268E9851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E355F-23BB-2DC4-915F-50E2E02F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032A9-9E91-4B02-8B46-A5E75818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530941"/>
            <a:ext cx="10316429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15496-2EA7-4EAB-9407-F12656CCD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39"/>
          <a:stretch/>
        </p:blipFill>
        <p:spPr>
          <a:xfrm>
            <a:off x="1633485" y="3973720"/>
            <a:ext cx="3990567" cy="95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7D296-5264-274B-1739-FD7CE7E7A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39"/>
          <a:stretch/>
        </p:blipFill>
        <p:spPr>
          <a:xfrm>
            <a:off x="6933071" y="3973721"/>
            <a:ext cx="3990567" cy="9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6A23-9DDE-9B61-49D1-3B5DD226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5883-0997-5DA9-A7C1-142ECA09C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4A68F-E08C-8D2F-2CD9-985309BA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D7A34-9215-2CAD-F780-7598BB00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88A86-5775-A148-45C3-B22B278C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609599"/>
            <a:ext cx="10837333" cy="57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7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8C340-4912-26BC-1EE9-F1056F60C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1AB7-CB78-00D6-5676-634FB02B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F4E1-2D9E-00AF-3A52-55340488A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DD7C1-B36E-5E0C-CED4-9A6C9F0B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6DC90-C3F4-A489-2397-7B991055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2F24D-1A61-E008-39C4-B9E92FA18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5" y="451513"/>
            <a:ext cx="10938001" cy="59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4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1ED40-5FE0-AE55-0D99-6C4F2E13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59B28-CEC5-DA18-188A-8211838B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D6912-7EA5-96DE-9592-15F6F50A0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708FF-AF62-7A9C-1E0B-44901471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76769-AAD2-5BA0-B202-3581418F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B5D0D-3998-FD59-FC87-F6471F75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3" y="112525"/>
            <a:ext cx="5100046" cy="674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E2515-EAC0-BA21-977D-8D5B4E22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433" y="112525"/>
            <a:ext cx="7000567" cy="4076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9B5F6-C793-BECB-ED5E-E7EA06EE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419" y="4188542"/>
            <a:ext cx="6882581" cy="266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877B-DD61-4385-FDC7-E1DD4F8B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A8E18-541C-1A5D-516C-7DA5895B3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41816-0574-C8B0-1ED1-59CC84AF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06F99-CF83-FB7C-57AE-32816D29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B08BB-C108-D592-5DD6-1F3E0110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664"/>
            <a:ext cx="4904865" cy="3880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1BBF4-9CC7-A03E-A88E-E8390E69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200" y="2856942"/>
            <a:ext cx="7344800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F97C-797E-44D3-8E2F-BB36F2E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0"/>
            <a:ext cx="10058400" cy="16093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dirty="0"/>
              <a:t>Byte Addressability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5274E-2D8D-4093-9176-5A028AD8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357C-FBB4-4C9C-B696-E390146DED3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E2CF0-B48A-4A81-BE80-98990CFE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2" y="881888"/>
            <a:ext cx="8942604" cy="5863041"/>
          </a:xfrm>
        </p:spPr>
        <p:txBody>
          <a:bodyPr>
            <a:noAutofit/>
          </a:bodyPr>
          <a:lstStyle/>
          <a:p>
            <a:r>
              <a:rPr lang="en-US" sz="2000" b="1" dirty="0"/>
              <a:t>Byte addressability</a:t>
            </a:r>
            <a:r>
              <a:rPr lang="en-US" sz="2000" dirty="0"/>
              <a:t> means </a:t>
            </a:r>
            <a:r>
              <a:rPr lang="en-US" sz="2000" b="1" dirty="0"/>
              <a:t>each byte in memory has its own unique address</a:t>
            </a:r>
            <a:r>
              <a:rPr lang="en-US" sz="2000" dirty="0"/>
              <a:t>, allowing the CPU to access data at the granularity of 8 bits. In such a system, the CPU can </a:t>
            </a:r>
            <a:r>
              <a:rPr lang="en-US" sz="2000" b="1" dirty="0"/>
              <a:t>access, read, or write data one byte at a time</a:t>
            </a:r>
            <a:r>
              <a:rPr lang="en-US" sz="2000" dirty="0"/>
              <a:t>.</a:t>
            </a:r>
          </a:p>
          <a:p>
            <a:r>
              <a:rPr lang="en-US" sz="2000" dirty="0"/>
              <a:t>If a memory is </a:t>
            </a:r>
            <a:r>
              <a:rPr lang="en-US" sz="2000" b="1" dirty="0"/>
              <a:t>byte-addressable</a:t>
            </a:r>
            <a:r>
              <a:rPr lang="en-US" sz="2000" dirty="0"/>
              <a:t>, then </a:t>
            </a:r>
            <a:r>
              <a:rPr lang="en-US" sz="2000" b="1" dirty="0"/>
              <a:t>each byte</a:t>
            </a:r>
            <a:r>
              <a:rPr lang="en-US" sz="2000" dirty="0"/>
              <a:t> has a distinct address — not each word or block.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ways that byte addresses can be assigned across words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Big-Endian: lower byte addresses are used for the most significant bytes of the word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Little-Endian: opposite ordering. Lower byte addresses are used for the less significant bytes of the word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5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42A1125-BEEF-4B06-B7A6-5C89AFBF8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1AF29A-C02E-4F6E-AE31-4D61F939D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803267-175B-4586-A120-09F386B97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27BEBC-0B98-7705-0C79-CC4FF89CF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92" y="1123527"/>
            <a:ext cx="9745610" cy="4604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12FF8-5580-026F-2539-5632A5A3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387354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CSS 2104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A9198-1878-D2A3-76D2-99BD2E1E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387354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A4331FC-BD3A-4A0F-BBC6-94976EC2931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478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9A78-DA69-7393-500A-02F8E268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1452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9793E-02FC-24B4-7716-45385E4F1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3753"/>
            <a:ext cx="8596668" cy="3880773"/>
          </a:xfrm>
        </p:spPr>
        <p:txBody>
          <a:bodyPr/>
          <a:lstStyle/>
          <a:p>
            <a:r>
              <a:rPr lang="en-US" dirty="0"/>
              <a:t>Definition: The most significant byte (MSB) is stored at the lowest memory address.</a:t>
            </a:r>
          </a:p>
          <a:p>
            <a:r>
              <a:rPr lang="en-US" dirty="0"/>
              <a:t>Think: “Big end </a:t>
            </a:r>
            <a:r>
              <a:rPr lang="en-US" dirty="0" err="1"/>
              <a:t>first.”Example</a:t>
            </a:r>
            <a:r>
              <a:rPr lang="en-US" dirty="0"/>
              <a:t>: Store the 32-bit number 0x12345678 in memory at address 1000.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99B35-6B06-8374-C8AF-8080F7E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F533F-CF9C-F4FF-1B1F-53B284B1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C5EF0-11E7-6551-8F92-B3D933AC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9" y="2889784"/>
            <a:ext cx="7259682" cy="33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2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1365-D358-FF4F-0FE9-849B8387A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18" y="560143"/>
            <a:ext cx="8596668" cy="3880773"/>
          </a:xfrm>
        </p:spPr>
        <p:txBody>
          <a:bodyPr/>
          <a:lstStyle/>
          <a:p>
            <a:r>
              <a:rPr lang="en-US" dirty="0"/>
              <a:t>Little Endian (LE)Definition: The least significant byte (LSB) is stored at the lowest memory address.</a:t>
            </a:r>
          </a:p>
          <a:p>
            <a:r>
              <a:rPr lang="en-US" dirty="0"/>
              <a:t>Think: “Little end </a:t>
            </a:r>
            <a:r>
              <a:rPr lang="en-US" dirty="0" err="1"/>
              <a:t>first.”Example</a:t>
            </a:r>
            <a:r>
              <a:rPr lang="en-US" dirty="0"/>
              <a:t>: </a:t>
            </a:r>
          </a:p>
          <a:p>
            <a:r>
              <a:rPr lang="en-US" dirty="0"/>
              <a:t>Store the same number 0x12345678 at address 1000.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47DD4-F932-1731-E17D-8714F18D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FBABC-800F-87D1-3FA2-F11F722F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74393-BDB6-CABD-9C26-C0DE97D1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21" y="2230830"/>
            <a:ext cx="6630325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38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63E0-1117-EA02-BE4F-A7016456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3961-77F2-30C0-DA01-53DF36E2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Where they are </a:t>
            </a:r>
            <a:r>
              <a:rPr lang="en-IN" dirty="0" err="1"/>
              <a:t>usedBig</a:t>
            </a:r>
            <a:r>
              <a:rPr lang="en-IN" dirty="0"/>
              <a:t> Endian: Historically used in older systems (Motorola, IBM mainframes, some network protocols).</a:t>
            </a:r>
          </a:p>
          <a:p>
            <a:endParaRPr lang="en-IN" dirty="0"/>
          </a:p>
          <a:p>
            <a:r>
              <a:rPr lang="en-IN" dirty="0"/>
              <a:t>Little Endian: Most modern PCs (Intel x86, AMD) use it.</a:t>
            </a:r>
          </a:p>
          <a:p>
            <a:r>
              <a:rPr lang="en-IN" dirty="0"/>
              <a:t>Networking: By convention, network byte order = Big Endian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A73E8-E079-A96C-1A03-80BA172A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3E340-BAF7-906A-EE7C-DE5D1D5B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8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CC76-2E88-9FAD-175C-5963047E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FC66-53BD-A526-C4AF-013D877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F90AA-2B82-C6A0-CDDB-779E3D4F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787D7-EDEF-8748-1147-B5D2B83C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02362-5B16-50ED-3F3C-B5EE9CC8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0" y="185675"/>
            <a:ext cx="11754907" cy="64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45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99E0-A90F-1C2E-B9BE-B26B07CA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9FF11-EB67-0009-E540-31F36A87F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645B0-0149-1C74-4646-956760AB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AC220-3D44-8A31-F5C2-3B8E5BA0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46CF2-238F-E5B8-4FDC-DD6134DA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609599"/>
            <a:ext cx="10698761" cy="57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8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1515-34C7-26FD-AE18-B8AC9196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DA8BE-945B-153A-BA40-E7D8C304F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0AF26-ACAB-5561-570E-4A1FF09C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DBF91-AC98-DA37-4EA7-9D58E759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B58BD-DF62-749B-1281-4B7EBA0D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460364"/>
            <a:ext cx="10937219" cy="580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45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F97C-797E-44D3-8E2F-BB36F2E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0"/>
            <a:ext cx="10058400" cy="16093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dirty="0"/>
              <a:t>Word Alignment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5274E-2D8D-4093-9176-5A028AD8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357C-FBB4-4C9C-B696-E390146DED39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E2CF0-B48A-4A81-BE80-98990CFE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" y="1391403"/>
            <a:ext cx="11897294" cy="533644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locations have aligned addresses if they begin at a </a:t>
            </a:r>
            <a:r>
              <a:rPr lang="en-US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byte address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.e., a multiple of the number of bytes in a word.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16-bit word: word addresses: 0, 2, 4,….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32-bit word: word addresses: 0, 4, 8,….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64-bit word: word addresses: 0, 8,16,….</a:t>
            </a:r>
          </a:p>
          <a:p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words begin at arbitrary byte address, words are said to have unaligned addresses.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9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468B-E66F-6E23-DFFE-61C9AE7B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BFCE-BD62-AE2B-9DE7-F9147F3F4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82A82-F241-527E-16E5-8DF154E4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A9C88-4C25-0FFC-4935-F842594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DE326A-8CF8-9CF8-A60E-FC33E982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882"/>
            <a:ext cx="8799872" cy="3098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E2534-1F5C-D0F1-A568-1033BAC35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32" y="3115683"/>
            <a:ext cx="8596668" cy="37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FD6A-F4A1-92AC-003E-1451CD24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1C682-1B19-5CA5-E3BE-6B107AC7D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E54BE-5AED-C4D8-FBA1-98E13924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411C7-C1D7-A760-1000-82DA90AD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FF26C-323E-ED2C-90D9-465E3CAB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76" y="790165"/>
            <a:ext cx="10961369" cy="525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4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D819-2618-95B6-6227-0B6B3CBA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C8390-69ED-9E71-5452-D043759EF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470" y="3136491"/>
            <a:ext cx="4159046" cy="3721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highlight>
                  <a:srgbClr val="FFFF00"/>
                </a:highlight>
              </a:rPr>
              <a:t>In Unaligned, To get the full integer, the CPU must:</a:t>
            </a:r>
          </a:p>
          <a:p>
            <a:pPr marL="0" indent="0">
              <a:buNone/>
            </a:pPr>
            <a:r>
              <a:rPr lang="en-US" sz="2400" dirty="0">
                <a:highlight>
                  <a:srgbClr val="FFFF00"/>
                </a:highlight>
              </a:rPr>
              <a:t>Read the first block (addresses 0-3) and take the last three bytes.</a:t>
            </a:r>
          </a:p>
          <a:p>
            <a:pPr marL="0" indent="0">
              <a:buNone/>
            </a:pPr>
            <a:r>
              <a:rPr lang="en-US" sz="2400" dirty="0">
                <a:highlight>
                  <a:srgbClr val="FFFF00"/>
                </a:highlight>
              </a:rPr>
              <a:t>Read the second block (addresses 4-7) and take the first byte.</a:t>
            </a:r>
          </a:p>
          <a:p>
            <a:pPr marL="0" indent="0">
              <a:buNone/>
            </a:pPr>
            <a:r>
              <a:rPr lang="en-US" sz="2400" dirty="0">
                <a:highlight>
                  <a:srgbClr val="FFFF00"/>
                </a:highlight>
              </a:rPr>
              <a:t>Combine these pieces to reconstruct the integer.</a:t>
            </a:r>
          </a:p>
          <a:p>
            <a:pPr marL="0" indent="0">
              <a:buNone/>
            </a:pPr>
            <a:endParaRPr lang="en-IN" sz="2400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0BD38-8A3A-0BC4-CCBC-E894C2C7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DC0D0-1BE0-0AFF-EF7C-BB2CC877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661" y="6497231"/>
            <a:ext cx="683339" cy="365125"/>
          </a:xfrm>
        </p:spPr>
        <p:txBody>
          <a:bodyPr/>
          <a:lstStyle/>
          <a:p>
            <a:fld id="{6A4331FC-BD3A-4A0F-BBC6-94976EC2931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0DF43-E9DD-5FF3-5059-445921F9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24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B1D53-EA4E-1902-42CD-CB4D6C59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4583"/>
            <a:ext cx="7687748" cy="39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47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92B0-E630-08E6-EC4E-AAF2F711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3F24-1C1A-8E75-C202-6BBFAB115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E7380-B9A9-EF2F-A2EF-6D628115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EFCD-2B2B-DF3B-14D5-915BA537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3F678-E18C-3F93-C8FF-DD24D18A3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9" y="112428"/>
            <a:ext cx="9269104" cy="3024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7A48C-EB66-5B44-AC46-E8C90A46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18" y="3136491"/>
            <a:ext cx="9162570" cy="35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22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F97C-797E-44D3-8E2F-BB36F2E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0"/>
            <a:ext cx="10058400" cy="16093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Accessing Numbers and Characters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5274E-2D8D-4093-9176-5A028AD8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357C-FBB4-4C9C-B696-E390146DED39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E2CF0-B48A-4A81-BE80-98990CFE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" y="1391403"/>
            <a:ext cx="9170297" cy="533644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number usually occupies one word and can be accessed in the memory by specifying its word address.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characters can be accessed by their byte address.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number usually occupies one word→ Numbers like integers or floats are stored across multiple bytes (depending on word size). To access them, we specify their word address, not each byte separately.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characters can be accessed by their byte address→ Since each character fits in 1 byte, we can directly refer to it by its byte address.</a:t>
            </a:r>
          </a:p>
        </p:txBody>
      </p:sp>
    </p:spTree>
    <p:extLst>
      <p:ext uri="{BB962C8B-B14F-4D97-AF65-F5344CB8AC3E}">
        <p14:creationId xmlns:p14="http://schemas.microsoft.com/office/powerpoint/2010/main" val="287663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35927-DBFF-A4D8-3767-FAFD2C2D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34BF6-54C9-8737-A3F2-0159BAF0A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 (32-bit = 4-byte word)</a:t>
            </a:r>
          </a:p>
          <a:p>
            <a:r>
              <a:rPr lang="en-US" dirty="0"/>
              <a:t>Suppose we want to store the integer 100 (0x00000064) and the string "AB".</a:t>
            </a:r>
          </a:p>
          <a:p>
            <a:r>
              <a:rPr lang="en-US" dirty="0"/>
              <a:t>Memory layout: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C8F66-3E29-6B1C-709B-4B0DE87B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530AA-8846-50D0-8BDE-B03EC6F2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71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C10D-C9F3-287D-A14D-964C58F4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6A98BF-71B3-CB6B-5235-0BD4A9F06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119" y="192024"/>
            <a:ext cx="8270883" cy="53196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45D17-4C79-AA66-C01D-9BE84D92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70977-6220-ABBA-F9E8-E26E9EE0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9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7F33D-21F8-3236-AD9F-9CE9CE90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4AF1A-731E-18E6-24D4-AEB178F3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A4873-D1E8-A41C-6F1B-F3F876DD5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10" y="2335878"/>
            <a:ext cx="7667892" cy="4070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45794-689B-7F49-287F-7DE4D887F154}"/>
              </a:ext>
            </a:extLst>
          </p:cNvPr>
          <p:cNvSpPr txBox="1"/>
          <p:nvPr/>
        </p:nvSpPr>
        <p:spPr>
          <a:xfrm>
            <a:off x="1211035" y="1404465"/>
            <a:ext cx="91195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A computer consists of five functionally independent main parts: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Times-Roman"/>
              </a:rPr>
              <a:t>Input,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highlight>
                  <a:srgbClr val="FFFF00"/>
                </a:highlight>
                <a:latin typeface="Times-Roman"/>
              </a:rPr>
              <a:t>memory</a:t>
            </a:r>
            <a:r>
              <a:rPr lang="en-US" sz="1800" b="0" i="0" u="none" strike="noStrike" baseline="0" dirty="0">
                <a:latin typeface="Times-Roman"/>
              </a:rPr>
              <a:t>,          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-Roman"/>
              </a:rPr>
              <a:t>control units</a:t>
            </a:r>
            <a:endParaRPr lang="en-US" sz="1800" b="0" i="0" u="none" strike="noStrike" baseline="0" dirty="0">
              <a:latin typeface="Times-Roman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Times-Roman"/>
              </a:rPr>
              <a:t>Arithmetic</a:t>
            </a:r>
            <a:r>
              <a:rPr lang="en-US" dirty="0">
                <a:latin typeface="Times-Roman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and logic,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Times-Roman"/>
              </a:rPr>
              <a:t>output,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F6B7-90B4-45FC-DAE7-A706E6DDC3D4}"/>
              </a:ext>
            </a:extLst>
          </p:cNvPr>
          <p:cNvSpPr txBox="1"/>
          <p:nvPr/>
        </p:nvSpPr>
        <p:spPr>
          <a:xfrm>
            <a:off x="775419" y="451513"/>
            <a:ext cx="6101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Units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219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BE3C-624B-502E-4E1F-DCD569F1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49701-00AE-9AFD-955D-7A6B55E90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CFE01-5B35-2E36-A0B7-28264FEE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BD427-5094-9698-47CE-5AA30151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3114A-AFD7-876F-DFC1-21A801B3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2" y="0"/>
            <a:ext cx="11270155" cy="4315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7DE45-D767-2A8B-4A02-CD1F26DF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3" y="4315427"/>
            <a:ext cx="11270156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6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95537-4850-2B77-86B3-9841338B7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21" y="685750"/>
            <a:ext cx="8596668" cy="3880773"/>
          </a:xfrm>
        </p:spPr>
        <p:txBody>
          <a:bodyPr/>
          <a:lstStyle/>
          <a:p>
            <a:r>
              <a:rPr lang="en-IN" dirty="0"/>
              <a:t>The example in previous slide is Little Endian: </a:t>
            </a:r>
            <a:r>
              <a:rPr lang="en-US" dirty="0"/>
              <a:t>Because the </a:t>
            </a:r>
            <a:r>
              <a:rPr lang="en-US" b="1" dirty="0"/>
              <a:t>least significant byte (64)</a:t>
            </a:r>
            <a:r>
              <a:rPr lang="en-US" dirty="0"/>
              <a:t> is stored at the </a:t>
            </a:r>
            <a:r>
              <a:rPr lang="en-US" b="1" dirty="0"/>
              <a:t>lowest memory address (1000)</a:t>
            </a:r>
            <a:r>
              <a:rPr lang="en-US" dirty="0"/>
              <a:t>, the system is defined as </a:t>
            </a:r>
            <a:r>
              <a:rPr lang="en-US" b="1" dirty="0"/>
              <a:t>little-endian</a:t>
            </a:r>
            <a:r>
              <a:rPr lang="en-US" dirty="0"/>
              <a:t>.</a:t>
            </a:r>
          </a:p>
          <a:p>
            <a:r>
              <a:rPr lang="en-US" dirty="0"/>
              <a:t>A big-endian system would have stored it in the opposite order, with the most significant byte (00) at the starting address 1000.</a:t>
            </a:r>
          </a:p>
          <a:p>
            <a:br>
              <a:rPr lang="en-IN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7F5DE-36D8-6F53-ED73-177450EB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DD95E-6969-A84B-ACF3-F9CCBE1E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C4625-2277-9FCE-2F45-07F2F039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81" y="2338744"/>
            <a:ext cx="8388038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6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F97C-797E-44D3-8E2F-BB36F2E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0"/>
            <a:ext cx="10058400" cy="16093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dirty="0"/>
              <a:t>Memory Operations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5274E-2D8D-4093-9176-5A028AD8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357C-FBB4-4C9C-B696-E390146DED39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E2CF0-B48A-4A81-BE80-98990CFE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" y="1391403"/>
            <a:ext cx="11897294" cy="533644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(or Read or Fetch) –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Memory Read Operation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content. The memory content doesn’t change.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– Load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 can be used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(or Write) –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Memory Write Operation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Overwrite the content in memory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and Data – Store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 can be used</a:t>
            </a:r>
          </a:p>
        </p:txBody>
      </p:sp>
    </p:spTree>
    <p:extLst>
      <p:ext uri="{BB962C8B-B14F-4D97-AF65-F5344CB8AC3E}">
        <p14:creationId xmlns:p14="http://schemas.microsoft.com/office/powerpoint/2010/main" val="78936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B485-9A66-2257-7B66-98B6A36F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6CC9AC-DE3C-747E-0EA1-EE8562531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9193" y="-152400"/>
            <a:ext cx="12321193" cy="69564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83E30-DAFF-F552-B71F-385DF8A9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3543F-D380-7A75-ADA9-B71DFCE6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67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950-EE9B-60BB-8B3B-00348ABE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9253F-E28E-F806-0160-248C5CB0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7795"/>
            <a:ext cx="8596668" cy="4453567"/>
          </a:xfrm>
        </p:spPr>
        <p:txBody>
          <a:bodyPr/>
          <a:lstStyle/>
          <a:p>
            <a:pPr>
              <a:buNone/>
            </a:pPr>
            <a:r>
              <a:rPr lang="en-US" b="1" dirty="0"/>
              <a:t>1. Memory Read (Memory → CPU)</a:t>
            </a:r>
          </a:p>
          <a:p>
            <a:pPr>
              <a:buNone/>
            </a:pPr>
            <a:r>
              <a:rPr lang="en-US" dirty="0"/>
              <a:t>When the CPU wants to </a:t>
            </a:r>
            <a:r>
              <a:rPr lang="en-US" b="1" dirty="0"/>
              <a:t>fetch</a:t>
            </a:r>
            <a:r>
              <a:rPr lang="en-US" dirty="0"/>
              <a:t> some data from memory:</a:t>
            </a:r>
          </a:p>
          <a:p>
            <a:pPr>
              <a:buFont typeface="+mj-lt"/>
              <a:buAutoNum type="arabicPeriod"/>
            </a:pPr>
            <a:r>
              <a:rPr lang="en-US" b="1" u="sng" dirty="0">
                <a:highlight>
                  <a:srgbClr val="FFFF00"/>
                </a:highlight>
              </a:rPr>
              <a:t>CPU puts the memory address</a:t>
            </a:r>
            <a:r>
              <a:rPr lang="en-US" u="sng" dirty="0">
                <a:highlight>
                  <a:srgbClr val="FFFF00"/>
                </a:highlight>
              </a:rPr>
              <a:t> (from which data should be read) on the </a:t>
            </a:r>
            <a:r>
              <a:rPr lang="en-US" b="1" u="sng" dirty="0">
                <a:highlight>
                  <a:srgbClr val="FFFF00"/>
                </a:highlight>
              </a:rPr>
              <a:t>address bus</a:t>
            </a:r>
            <a:r>
              <a:rPr lang="en-US" u="sng" dirty="0">
                <a:highlight>
                  <a:srgbClr val="FFFF00"/>
                </a:highlight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CPU asserts the control signal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</a:rPr>
              <a:t>READ</a:t>
            </a:r>
            <a:r>
              <a:rPr lang="en-US" dirty="0"/>
              <a:t> (also called </a:t>
            </a:r>
            <a:r>
              <a:rPr lang="en-US" dirty="0" err="1">
                <a:latin typeface="Courier New" panose="02070309020205020404" pitchFamily="49" charset="0"/>
              </a:rPr>
              <a:t>MemRead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u="sng" dirty="0">
                <a:highlight>
                  <a:srgbClr val="FFFF00"/>
                </a:highlight>
              </a:rPr>
              <a:t>The </a:t>
            </a:r>
            <a:r>
              <a:rPr lang="en-US" b="1" u="sng" dirty="0">
                <a:highlight>
                  <a:srgbClr val="FFFF00"/>
                </a:highlight>
              </a:rPr>
              <a:t>memory module</a:t>
            </a:r>
            <a:r>
              <a:rPr lang="en-US" u="sng" dirty="0">
                <a:highlight>
                  <a:srgbClr val="FFFF00"/>
                </a:highlight>
              </a:rPr>
              <a:t> places the requested data on the </a:t>
            </a:r>
            <a:r>
              <a:rPr lang="en-US" b="1" u="sng" dirty="0">
                <a:highlight>
                  <a:srgbClr val="FFFF00"/>
                </a:highlight>
              </a:rPr>
              <a:t>data bus</a:t>
            </a:r>
            <a:r>
              <a:rPr lang="en-US" u="sng" dirty="0">
                <a:highlight>
                  <a:srgbClr val="FFFF00"/>
                </a:highlight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CPU reads</a:t>
            </a:r>
            <a:r>
              <a:rPr lang="en-US" dirty="0"/>
              <a:t> the data from the bus into a register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ED4A7-FA4A-9385-9E40-26AC8BD9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5765C-A7FE-5EFA-C2C0-58BB5D5D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95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EC97-E3B3-9F7B-CA32-5F9CD798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FC4-D427-10A1-64CC-92E42ABE0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3880773"/>
          </a:xfrm>
        </p:spPr>
        <p:txBody>
          <a:bodyPr/>
          <a:lstStyle/>
          <a:p>
            <a:pPr>
              <a:buNone/>
            </a:pPr>
            <a:r>
              <a:rPr lang="en-US" b="1" dirty="0"/>
              <a:t>Memory Write (CPU → Memory)</a:t>
            </a:r>
          </a:p>
          <a:p>
            <a:pPr>
              <a:buNone/>
            </a:pPr>
            <a:r>
              <a:rPr lang="en-US" dirty="0"/>
              <a:t>When the CPU wants to </a:t>
            </a:r>
            <a:r>
              <a:rPr lang="en-US" b="1" dirty="0"/>
              <a:t>store</a:t>
            </a:r>
            <a:r>
              <a:rPr lang="en-US" dirty="0"/>
              <a:t> some data in memory:</a:t>
            </a:r>
          </a:p>
          <a:p>
            <a:pPr>
              <a:buFont typeface="+mj-lt"/>
              <a:buAutoNum type="arabicPeriod"/>
            </a:pPr>
            <a:r>
              <a:rPr lang="en-US" b="1" u="sng" dirty="0">
                <a:highlight>
                  <a:srgbClr val="FFFF00"/>
                </a:highlight>
              </a:rPr>
              <a:t>CPU puts the memory address</a:t>
            </a:r>
            <a:r>
              <a:rPr lang="en-US" u="sng" dirty="0">
                <a:highlight>
                  <a:srgbClr val="FFFF00"/>
                </a:highlight>
              </a:rPr>
              <a:t> (where data should be stored) on the </a:t>
            </a:r>
            <a:r>
              <a:rPr lang="en-US" b="1" u="sng" dirty="0">
                <a:highlight>
                  <a:srgbClr val="FFFF00"/>
                </a:highlight>
              </a:rPr>
              <a:t>address bus</a:t>
            </a:r>
            <a:r>
              <a:rPr lang="en-US" u="sng" dirty="0">
                <a:highlight>
                  <a:srgbClr val="FFFF00"/>
                </a:highlight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u="sng" dirty="0">
                <a:highlight>
                  <a:srgbClr val="FFFF00"/>
                </a:highlight>
              </a:rPr>
              <a:t>CPU places the data</a:t>
            </a:r>
            <a:r>
              <a:rPr lang="en-US" u="sng" dirty="0">
                <a:highlight>
                  <a:srgbClr val="FFFF00"/>
                </a:highlight>
              </a:rPr>
              <a:t> to be stored on the </a:t>
            </a:r>
            <a:r>
              <a:rPr lang="en-US" b="1" u="sng" dirty="0">
                <a:highlight>
                  <a:srgbClr val="FFFF00"/>
                </a:highlight>
              </a:rPr>
              <a:t>data bus</a:t>
            </a:r>
            <a:r>
              <a:rPr lang="en-US" u="sng" dirty="0">
                <a:highlight>
                  <a:srgbClr val="FFFF00"/>
                </a:highlight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CPU asserts the control signal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</a:rPr>
              <a:t>WRITE</a:t>
            </a:r>
            <a:r>
              <a:rPr lang="en-US" dirty="0"/>
              <a:t> (also called </a:t>
            </a:r>
            <a:r>
              <a:rPr lang="en-US" dirty="0" err="1">
                <a:latin typeface="Courier New" panose="02070309020205020404" pitchFamily="49" charset="0"/>
              </a:rPr>
              <a:t>MemWrite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memory module</a:t>
            </a:r>
            <a:r>
              <a:rPr lang="en-US" dirty="0"/>
              <a:t> receives the signal and writes the data into the specified location.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7612A-2DAB-A3BC-9D16-10D3823E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BCD68-6B43-0818-DDA3-35A562F3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2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371-F691-F8B1-30CB-DD03B775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55787-166B-7D5B-6F20-51B95D8D6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Who actually performs it?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CPU (Control Unit)</a:t>
            </a:r>
            <a:r>
              <a:rPr lang="en-US" dirty="0"/>
              <a:t>: Issues commands (read/write).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Memory (RAM/Cache)</a:t>
            </a:r>
            <a:r>
              <a:rPr lang="en-US" dirty="0"/>
              <a:t>: Responds by supplying or storing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System Buses</a:t>
            </a:r>
            <a:r>
              <a:rPr lang="en-US" dirty="0"/>
              <a:t>: Carry the address, data, and control signals between CPU and memory.</a:t>
            </a:r>
          </a:p>
          <a:p>
            <a:pPr>
              <a:buNone/>
            </a:pPr>
            <a:r>
              <a:rPr lang="en-US"/>
              <a:t>So, </a:t>
            </a:r>
            <a:r>
              <a:rPr lang="en-US" b="1"/>
              <a:t>CPU initiates the operation</a:t>
            </a:r>
            <a:r>
              <a:rPr lang="en-US"/>
              <a:t>, and </a:t>
            </a:r>
            <a:r>
              <a:rPr lang="en-US" b="1"/>
              <a:t>memory executes it</a:t>
            </a:r>
            <a:r>
              <a:rPr lang="en-US"/>
              <a:t>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9F706-A1C5-925C-C4CE-959BAD5B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245BC-564C-BF94-5BEA-8B45BA4F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F824B-8664-A64B-00CC-98014006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2992C-BC9B-61F8-2138-DA9BFB05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E0255-5D03-4586-2237-32E521872F87}"/>
              </a:ext>
            </a:extLst>
          </p:cNvPr>
          <p:cNvSpPr txBox="1"/>
          <p:nvPr/>
        </p:nvSpPr>
        <p:spPr>
          <a:xfrm>
            <a:off x="578348" y="666245"/>
            <a:ext cx="90133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input unit accepts coded information from human operators using devices such as keyboards, or from other computers over digital communication lines.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0" i="0" u="none" strike="noStrike" baseline="0" dirty="0">
                <a:highlight>
                  <a:srgbClr val="FFFF00"/>
                </a:highlight>
                <a:latin typeface="Times-Roman"/>
              </a:rPr>
              <a:t>information received is stored in the computer’s memory,</a:t>
            </a:r>
            <a:r>
              <a:rPr lang="en-US" sz="2400" b="0" i="0" u="none" strike="noStrike" baseline="0" dirty="0">
                <a:latin typeface="Times-Roman"/>
              </a:rPr>
              <a:t> either for later use or to be processed immediately by the arithmetic and logic unit.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highlight>
                  <a:srgbClr val="00FFFF"/>
                </a:highlight>
                <a:latin typeface="Times-Roman"/>
              </a:rPr>
              <a:t>The processing steps are specified by a program that is also stored in the memory. </a:t>
            </a:r>
            <a:r>
              <a:rPr lang="en-US" sz="2400" b="0" i="0" u="none" strike="noStrike" baseline="0" dirty="0">
                <a:latin typeface="Times-Roman"/>
              </a:rPr>
              <a:t>Finally, the results are sent back to the outside world through the output unit. </a:t>
            </a: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highlight>
                  <a:srgbClr val="FFFF00"/>
                </a:highlight>
                <a:latin typeface="Times-Roman"/>
              </a:rPr>
              <a:t>All of these actions are </a:t>
            </a:r>
            <a:r>
              <a:rPr lang="en-US" sz="2400" b="0" i="0" u="none" strike="noStrike" baseline="0" dirty="0">
                <a:highlight>
                  <a:srgbClr val="00FFFF"/>
                </a:highlight>
                <a:latin typeface="Times-Roman"/>
              </a:rPr>
              <a:t>coordinated</a:t>
            </a:r>
            <a:r>
              <a:rPr lang="en-US" sz="2400" b="0" i="0" u="none" strike="noStrike" baseline="0" dirty="0">
                <a:highlight>
                  <a:srgbClr val="FFFF00"/>
                </a:highlight>
                <a:latin typeface="Times-Roman"/>
              </a:rPr>
              <a:t> by the </a:t>
            </a:r>
            <a:r>
              <a:rPr lang="en-US" sz="2400" b="0" i="0" u="none" strike="noStrike" baseline="0" dirty="0">
                <a:highlight>
                  <a:srgbClr val="00FFFF"/>
                </a:highlight>
                <a:latin typeface="Times-Roman"/>
              </a:rPr>
              <a:t>control unit</a:t>
            </a:r>
            <a:r>
              <a:rPr lang="en-US" sz="2400" b="0" i="0" u="none" strike="noStrike" baseline="0" dirty="0">
                <a:highlight>
                  <a:srgbClr val="FFFF00"/>
                </a:highlight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highlight>
                <a:srgbClr val="FFFF00"/>
              </a:highlight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An </a:t>
            </a:r>
            <a:r>
              <a:rPr lang="en-US" sz="2400" b="0" i="0" u="none" strike="noStrike" baseline="0" dirty="0">
                <a:highlight>
                  <a:srgbClr val="FFFF00"/>
                </a:highlight>
                <a:latin typeface="Times-Roman"/>
              </a:rPr>
              <a:t>interconnection network provides the means for: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none" strike="noStrike" baseline="0" dirty="0">
                <a:latin typeface="Times-Roman"/>
              </a:rPr>
              <a:t>the functional units to exchange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none" strike="noStrike" baseline="0" dirty="0">
                <a:latin typeface="Times-Roman"/>
              </a:rPr>
              <a:t>coordinate their actions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735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0F02-BB7A-13B3-DCBC-BAFA2EE4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2ECB-34AD-6B75-6E31-0835CDCB2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28789-0EC6-C3CE-1FE5-9E9890D04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79E84-494A-F5AB-4AAA-9F6A6D9B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321E7-3C82-A1FA-7DF0-409F5B37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67" y="350895"/>
            <a:ext cx="9819281" cy="2105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AFD1F-29A1-15C6-CE6B-ECC5CD5C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67" y="2563111"/>
            <a:ext cx="9819281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1AED12-3EF6-B64B-DB3B-B0295B0EC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67" y="5385012"/>
            <a:ext cx="9819280" cy="11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1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7D95-6D73-85BB-916B-A91251FD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36540-370C-9319-A9EC-A7C5DE5B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DA801-1D9C-0989-0FDA-EECC0F88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05860-620E-AEAE-3F03-B47F4F12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BDE76-68C7-FD80-9A89-7585F65B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58" y="185514"/>
            <a:ext cx="11757136" cy="64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6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B4F6-4310-8C6A-EA52-ECDC6A29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29879"/>
            <a:ext cx="9381066" cy="5252933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-Roman"/>
              </a:rPr>
              <a:t>An </a:t>
            </a:r>
            <a:r>
              <a:rPr lang="en-US" sz="2800" dirty="0">
                <a:highlight>
                  <a:srgbClr val="FFFF00"/>
                </a:highlight>
                <a:latin typeface="Times-Roman"/>
              </a:rPr>
              <a:t>interconnection network provides the means for: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-Roman"/>
              </a:rPr>
              <a:t>the functional units to exchange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-Roman"/>
              </a:rPr>
              <a:t>coordinate their actions</a:t>
            </a:r>
            <a:endParaRPr lang="en-US" sz="2800" dirty="0"/>
          </a:p>
          <a:p>
            <a:endParaRPr lang="en-US" sz="2800" b="1" dirty="0"/>
          </a:p>
          <a:p>
            <a:r>
              <a:rPr lang="en-US" sz="2800" b="1" dirty="0"/>
              <a:t>interconnection Network (System Bus)</a:t>
            </a:r>
            <a:endParaRPr lang="en-US" sz="2800" dirty="0"/>
          </a:p>
          <a:p>
            <a:r>
              <a:rPr lang="en-US" sz="2800" dirty="0"/>
              <a:t>Connects all the above components.</a:t>
            </a:r>
          </a:p>
          <a:p>
            <a:r>
              <a:rPr lang="en-US" sz="2800" dirty="0"/>
              <a:t>Includes three main buses:</a:t>
            </a:r>
          </a:p>
          <a:p>
            <a:pPr lvl="1"/>
            <a:r>
              <a:rPr lang="en-US" sz="2800" b="1" dirty="0"/>
              <a:t>Data Bus</a:t>
            </a:r>
            <a:r>
              <a:rPr lang="en-US" sz="2800" dirty="0"/>
              <a:t> – transfers data</a:t>
            </a:r>
          </a:p>
          <a:p>
            <a:pPr lvl="1"/>
            <a:r>
              <a:rPr lang="en-US" sz="2800" b="1" dirty="0"/>
              <a:t>Address Bus</a:t>
            </a:r>
            <a:r>
              <a:rPr lang="en-US" sz="2800" dirty="0"/>
              <a:t> – specifies memory locations</a:t>
            </a:r>
          </a:p>
          <a:p>
            <a:pPr lvl="1"/>
            <a:r>
              <a:rPr lang="en-US" sz="2800" b="1" dirty="0"/>
              <a:t>Control Bus</a:t>
            </a:r>
            <a:r>
              <a:rPr lang="en-US" sz="2800" dirty="0"/>
              <a:t> – carries control signals (read/write, clock, etc.)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EDC73-2B7A-4A95-6E44-BB69B309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2104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14FB1-F67A-0179-98F3-C497823F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A787F-7826-D905-4990-BC2AAA9DB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884" y="2230639"/>
            <a:ext cx="5034116" cy="23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76DA-B85B-78E5-B628-BEC9A15D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B48B3-98C7-AD9E-5C3A-804CDB71C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complete instruction set, including operand addressing methods, is often referred to as the </a:t>
            </a:r>
            <a:r>
              <a:rPr lang="en-US" sz="24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(ISA) of a processor.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E1F8F-3BF3-4AEF-A705-BDFCBD9B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2104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884D8-4F97-E06F-82D4-9CBE29E8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31FC-BD3A-4A0F-BBC6-94976EC2931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0408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851</TotalTime>
  <Words>1977</Words>
  <Application>Microsoft Office PowerPoint</Application>
  <PresentationFormat>Widescreen</PresentationFormat>
  <Paragraphs>265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Aptos</vt:lpstr>
      <vt:lpstr>Arial</vt:lpstr>
      <vt:lpstr>Courier New</vt:lpstr>
      <vt:lpstr>Times New Roman</vt:lpstr>
      <vt:lpstr>Times-Roman</vt:lpstr>
      <vt:lpstr>Trebuchet MS</vt:lpstr>
      <vt:lpstr>Wingdings</vt:lpstr>
      <vt:lpstr>Wingdings 3</vt:lpstr>
      <vt:lpstr>Facet</vt:lpstr>
      <vt:lpstr>Computer Organization</vt:lpstr>
      <vt:lpstr>Introduction- ISA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Instruction Set Architecture</vt:lpstr>
      <vt:lpstr>Instruction Set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Locations and Addresses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Byte Addressability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Alignment</vt:lpstr>
      <vt:lpstr>PowerPoint Presentation</vt:lpstr>
      <vt:lpstr>PowerPoint Presentation</vt:lpstr>
      <vt:lpstr>PowerPoint Presentation</vt:lpstr>
      <vt:lpstr>PowerPoint Presentation</vt:lpstr>
      <vt:lpstr>Accessing Numbers and Characters</vt:lpstr>
      <vt:lpstr>Example:: </vt:lpstr>
      <vt:lpstr>PowerPoint Presentation</vt:lpstr>
      <vt:lpstr>PowerPoint Presentation</vt:lpstr>
      <vt:lpstr>PowerPoint Presentation</vt:lpstr>
      <vt:lpstr>Memory Operations</vt:lpstr>
      <vt:lpstr>PowerPoint Presentation</vt:lpstr>
      <vt:lpstr>PowerPoint Presentation</vt:lpstr>
      <vt:lpstr>PowerPoint Presentation</vt:lpstr>
      <vt:lpstr>PowerPoint Presentation</vt:lpstr>
    </vt:vector>
  </TitlesOfParts>
  <Company>MAHE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Sandhya Laxmi G. Navada [MAHE-MIT]</dc:creator>
  <cp:lastModifiedBy>Shashank Nandan</cp:lastModifiedBy>
  <cp:revision>68</cp:revision>
  <dcterms:created xsi:type="dcterms:W3CDTF">2025-09-05T05:27:49Z</dcterms:created>
  <dcterms:modified xsi:type="dcterms:W3CDTF">2025-11-26T06:19:12Z</dcterms:modified>
</cp:coreProperties>
</file>